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E86A45FF-A274-4512-9FF4-72F91F71D56C}">
          <p14:sldIdLst/>
        </p14:section>
        <p14:section name="Section sans titre" id="{95A8228B-64B9-4054-A7D6-9E64E4E505E1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AE"/>
    <a:srgbClr val="E9F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3" autoAdjust="0"/>
    <p:restoredTop sz="94660"/>
  </p:normalViewPr>
  <p:slideViewPr>
    <p:cSldViewPr snapToGrid="0">
      <p:cViewPr>
        <p:scale>
          <a:sx n="25" d="100"/>
          <a:sy n="25" d="100"/>
        </p:scale>
        <p:origin x="884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2576-28DB-4E0F-8815-FFDB71834322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5952-15C9-4AD4-ADFA-F156CBB9B6AA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39A055B-2C4D-6B84-AFCC-36EB6F106B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03"/>
            <a:ext cx="30275213" cy="4279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32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2576-28DB-4E0F-8815-FFDB71834322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5952-15C9-4AD4-ADFA-F156CBB9B6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76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2576-28DB-4E0F-8815-FFDB71834322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5952-15C9-4AD4-ADFA-F156CBB9B6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247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B78B3E-A52A-4081-8D65-D2EF4E893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4600" y="7005638"/>
            <a:ext cx="22706013" cy="149018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484EA32-89F5-4C81-B373-BF542F2DC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4600" y="22482175"/>
            <a:ext cx="22706013" cy="10334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B92A84-9290-4465-8C79-187952364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660C-20DA-4118-BD5D-14F9566719C3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8CD8A0-E4D8-44DD-89DC-09D9139A3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F532F6-BC10-46EA-9A62-EF843B024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E50B-0399-4736-A821-5D38A739C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96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E86726-C89B-4E22-AD0E-A55720F29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7A2811-1301-4552-8910-1B3777062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8302BE-CBD9-43B6-9392-6192BFE62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660C-20DA-4118-BD5D-14F9566719C3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311A5E-C649-454E-9C5F-355F6F549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B2670B-5F2A-41CE-884E-D20B851B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E50B-0399-4736-A821-5D38A739C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7160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6863D8-352B-429A-9684-A4E078741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338" y="10671175"/>
            <a:ext cx="26112787" cy="178054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ED013F-5233-4CDF-BB24-8256F2336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338" y="28644850"/>
            <a:ext cx="26112787" cy="9363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FBC63F-25F4-438D-A9AE-748EB0C1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660C-20DA-4118-BD5D-14F9566719C3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9B4B1B-B265-4277-864A-2594653DE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5E61F8-5221-45D7-B244-B02DD1614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E50B-0399-4736-A821-5D38A739C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4721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418613-2B33-4D30-8720-C3AC04FA7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A8717B-816C-4BC9-B534-0BD3A15E02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81213" y="11395075"/>
            <a:ext cx="12979400" cy="271573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2EF9EF-388D-4711-A63F-20FB06B58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13013" y="11395075"/>
            <a:ext cx="12980987" cy="271573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9F73F2-BAAB-4269-BF31-B84C391FB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660C-20DA-4118-BD5D-14F9566719C3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0F4874D-B48B-44B3-AA61-D792079C0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3A7514-64F7-47A1-9521-F5C4A3956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E50B-0399-4736-A821-5D38A739C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324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F1AA11-3B3C-4036-A1B6-8A4AA01C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75" y="2279650"/>
            <a:ext cx="26111200" cy="82724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A09612-AA23-460D-8CE8-DDDB4EA14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5975" y="10493375"/>
            <a:ext cx="12807950" cy="5141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1E3C64-96A6-4B0B-822F-E13CC1DC83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5975" y="15635288"/>
            <a:ext cx="12807950" cy="229965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18C9B70-7116-462D-B115-0BD199F380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27313" y="10493375"/>
            <a:ext cx="12869862" cy="5141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DF00C70-2841-48CA-B73E-E83935D74D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27313" y="15635288"/>
            <a:ext cx="12869862" cy="229965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16148EA-CB50-45FA-84C8-4E148E23A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660C-20DA-4118-BD5D-14F9566719C3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CDC8F2B-07A7-4BFC-BDA7-C907594EF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508512-9AD9-4408-AF64-AB1C738D0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E50B-0399-4736-A821-5D38A739C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230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4ABC58-9AEA-446B-B5D5-5633D803F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02324BC-B8EA-4F88-BE8A-00B36CC97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660C-20DA-4118-BD5D-14F9566719C3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5AB0C27-B7FC-4170-A3CC-14EE65B2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FD700D-24C3-4A49-8CE3-D70D9BF4A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E50B-0399-4736-A821-5D38A739C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959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0DB4979-A5A6-4A8C-97CA-3242C29D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660C-20DA-4118-BD5D-14F9566719C3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AE58D2B-66C9-480B-A2F3-417F22EC3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4718312-6DF3-4412-A5D1-B8577D285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E50B-0399-4736-A821-5D38A739C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4755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AEEC6A-2755-455C-91A8-542386C51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75" y="2854325"/>
            <a:ext cx="9764713" cy="99869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88846B-ECD0-435F-A741-236FE378D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1450" y="6162675"/>
            <a:ext cx="15325725" cy="304180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CBE39A-A22B-4321-8A96-5B095EEC3A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975" y="12841288"/>
            <a:ext cx="9764713" cy="237902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1D0F90-42D1-4B2C-AC5E-361EDFC71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660C-20DA-4118-BD5D-14F9566719C3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59A7EE2-070E-483D-8F31-1284C136B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8DF4D2-3E47-49F9-ABCA-99CCD2DFB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E50B-0399-4736-A821-5D38A739C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19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2576-28DB-4E0F-8815-FFDB71834322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5952-15C9-4AD4-ADFA-F156CBB9B6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64649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EAE91D-0F47-4BCF-8DBE-ACF2ECD0E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75" y="2854325"/>
            <a:ext cx="9764713" cy="99869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BF30556-5FCE-4ADF-9401-0248A8925D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71450" y="6162675"/>
            <a:ext cx="15325725" cy="30418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1109B9-9278-43FA-A707-DC8551A676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975" y="12841288"/>
            <a:ext cx="9764713" cy="237902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1F2A03-EAB2-4B07-97B4-525B4C551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660C-20DA-4118-BD5D-14F9566719C3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196468-855B-41F3-A3F2-D8EE13286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DBBA57-9B22-4F5F-955E-36AB60D12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E50B-0399-4736-A821-5D38A739C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130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EBE3C0-53EE-4B11-8183-B1329350B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9F08619-2ADE-4960-B06E-99AE8CEAFA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C707E3-3CB4-4114-8488-4F1536035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660C-20DA-4118-BD5D-14F9566719C3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08A764-8E26-4021-BDE3-2EDAB9B47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116B7C-D0AB-4D85-B55B-6A87FF039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E50B-0399-4736-A821-5D38A739C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016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130ACFC-95CB-459E-8516-38B77D8DF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66200" y="2279650"/>
            <a:ext cx="6527800" cy="362727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451678D-2079-41E3-B3A3-D973E77DB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81213" y="2279650"/>
            <a:ext cx="19432587" cy="362727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57DC40-3A41-4292-8C4E-DAA2D6E3A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660C-20DA-4118-BD5D-14F9566719C3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16A340-DB21-4F1C-81D0-06EFC4212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2FD0ED-C033-4B38-8685-986BA8453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2E50B-0399-4736-A821-5D38A739C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33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2576-28DB-4E0F-8815-FFDB71834322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5952-15C9-4AD4-ADFA-F156CBB9B6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70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2576-28DB-4E0F-8815-FFDB71834322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5952-15C9-4AD4-ADFA-F156CBB9B6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580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2576-28DB-4E0F-8815-FFDB71834322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5952-15C9-4AD4-ADFA-F156CBB9B6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109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2576-28DB-4E0F-8815-FFDB71834322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5952-15C9-4AD4-ADFA-F156CBB9B6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92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2576-28DB-4E0F-8815-FFDB71834322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5952-15C9-4AD4-ADFA-F156CBB9B6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0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2576-28DB-4E0F-8815-FFDB71834322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5952-15C9-4AD4-ADFA-F156CBB9B6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94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2576-28DB-4E0F-8815-FFDB71834322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5952-15C9-4AD4-ADFA-F156CBB9B6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111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E2576-28DB-4E0F-8815-FFDB71834322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75952-15C9-4AD4-ADFA-F156CBB9B6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708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92C0E44-7AE4-4E4A-85EA-D814D7E95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213" y="2279650"/>
            <a:ext cx="26112787" cy="827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3BD06D-7541-4D8A-B31A-670C87CA7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1213" y="11395075"/>
            <a:ext cx="26112787" cy="2715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EBFCA1-A385-40BD-91B8-D266C03CB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81213" y="39673213"/>
            <a:ext cx="6811962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1660C-20DA-4118-BD5D-14F9566719C3}" type="datetimeFigureOut">
              <a:rPr lang="fr-FR" smtClean="0"/>
              <a:t>15/09/2022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F09CCD-1BF3-4086-8631-8834744B61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28238" y="39673213"/>
            <a:ext cx="10218737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167574-2807-4D15-B6DF-ABBDB83B28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382038" y="39673213"/>
            <a:ext cx="6811962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2E50B-0399-4736-A821-5D38A739C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342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BD5776E5-4591-4945-B034-C01DE88B2508}"/>
              </a:ext>
            </a:extLst>
          </p:cNvPr>
          <p:cNvSpPr txBox="1"/>
          <p:nvPr/>
        </p:nvSpPr>
        <p:spPr>
          <a:xfrm>
            <a:off x="1549400" y="6719609"/>
            <a:ext cx="267969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0" dirty="0">
                <a:solidFill>
                  <a:srgbClr val="0045AE"/>
                </a:solidFill>
                <a:latin typeface="Modern No. 20" panose="02070704070505020303" pitchFamily="18" charset="0"/>
              </a:rPr>
              <a:t>La stratégie d’accélération de la transition énergétique et écologique </a:t>
            </a:r>
          </a:p>
          <a:p>
            <a:pPr algn="ctr"/>
            <a:r>
              <a:rPr lang="fr-FR" sz="7000" dirty="0">
                <a:solidFill>
                  <a:srgbClr val="0045AE"/>
                </a:solidFill>
                <a:latin typeface="Modern No. 20" panose="02070704070505020303" pitchFamily="18" charset="0"/>
              </a:rPr>
              <a:t>de la FHF PACA au profit de ses adhérents</a:t>
            </a:r>
            <a:endParaRPr lang="fr-FR" sz="7000" dirty="0">
              <a:latin typeface="Modern No. 20" panose="02070704070505020303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379A8BC-BB6A-49E7-B790-DEF6434FD921}"/>
              </a:ext>
            </a:extLst>
          </p:cNvPr>
          <p:cNvSpPr txBox="1"/>
          <p:nvPr/>
        </p:nvSpPr>
        <p:spPr>
          <a:xfrm>
            <a:off x="12796687" y="10846093"/>
            <a:ext cx="54864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5400" b="1" dirty="0">
                <a:solidFill>
                  <a:srgbClr val="0045AE"/>
                </a:solidFill>
              </a:rPr>
              <a:t>1</a:t>
            </a:r>
            <a:r>
              <a:rPr lang="fr-FR" sz="3600" b="1" dirty="0">
                <a:solidFill>
                  <a:srgbClr val="0045AE"/>
                </a:solidFill>
              </a:rPr>
              <a:t>. </a:t>
            </a:r>
          </a:p>
          <a:p>
            <a:pPr algn="ctr"/>
            <a:r>
              <a:rPr lang="fr-FR" sz="3200" b="1" dirty="0">
                <a:solidFill>
                  <a:srgbClr val="0045AE"/>
                </a:solidFill>
              </a:rPr>
              <a:t>Promouvoir et accélérer la dynamique de transition énergétique et de développement durable au sein des établissements publics adhérents</a:t>
            </a:r>
          </a:p>
          <a:p>
            <a:pPr algn="ctr"/>
            <a:endParaRPr lang="fr-FR" sz="3200" b="1" dirty="0">
              <a:solidFill>
                <a:srgbClr val="0045AE"/>
              </a:solidFill>
            </a:endParaRPr>
          </a:p>
          <a:p>
            <a:pPr algn="ctr"/>
            <a:r>
              <a:rPr lang="fr-FR" sz="3200" b="1" dirty="0">
                <a:solidFill>
                  <a:srgbClr val="0045AE"/>
                </a:solidFill>
              </a:rPr>
              <a:t>La consolider par des RH expertes et des crédits d’investissements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63A4DE7-B67B-4C4D-A28F-FEA7ED8234D8}"/>
              </a:ext>
            </a:extLst>
          </p:cNvPr>
          <p:cNvSpPr txBox="1"/>
          <p:nvPr/>
        </p:nvSpPr>
        <p:spPr>
          <a:xfrm>
            <a:off x="3951401" y="14172606"/>
            <a:ext cx="53528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5400" b="1" dirty="0">
                <a:solidFill>
                  <a:srgbClr val="0045AE"/>
                </a:solidFill>
              </a:rPr>
              <a:t>0</a:t>
            </a:r>
            <a:r>
              <a:rPr lang="fr-FR" sz="3600" b="1" dirty="0">
                <a:solidFill>
                  <a:srgbClr val="0045AE"/>
                </a:solidFill>
              </a:rPr>
              <a:t>. </a:t>
            </a:r>
          </a:p>
          <a:p>
            <a:pPr algn="ctr"/>
            <a:r>
              <a:rPr lang="fr-FR" sz="3200" b="1" dirty="0">
                <a:solidFill>
                  <a:srgbClr val="0045AE"/>
                </a:solidFill>
              </a:rPr>
              <a:t>Parce que le sujet est un enjeu majeur pour les établissements (énergivores), la population , la planète.</a:t>
            </a:r>
          </a:p>
          <a:p>
            <a:pPr algn="ctr"/>
            <a:endParaRPr lang="fr-FR" sz="3200" b="1" dirty="0">
              <a:solidFill>
                <a:srgbClr val="0045AE"/>
              </a:solidFill>
            </a:endParaRPr>
          </a:p>
          <a:p>
            <a:pPr algn="ctr"/>
            <a:r>
              <a:rPr lang="fr-FR" sz="3200" b="1" dirty="0">
                <a:solidFill>
                  <a:srgbClr val="0045AE"/>
                </a:solidFill>
              </a:rPr>
              <a:t>Parce que les économies générées pourront être réinjectées utilement dans la qualité et la prise en charge.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A62ECBC-721A-40FE-9F51-EB5EA67969DD}"/>
              </a:ext>
            </a:extLst>
          </p:cNvPr>
          <p:cNvSpPr txBox="1"/>
          <p:nvPr/>
        </p:nvSpPr>
        <p:spPr>
          <a:xfrm>
            <a:off x="22085255" y="14366408"/>
            <a:ext cx="5146874" cy="978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5400" b="1" dirty="0">
                <a:solidFill>
                  <a:srgbClr val="0045AE"/>
                </a:solidFill>
              </a:rPr>
              <a:t>2</a:t>
            </a:r>
            <a:r>
              <a:rPr lang="fr-FR" sz="3200" b="1" dirty="0">
                <a:solidFill>
                  <a:srgbClr val="0045AE"/>
                </a:solidFill>
              </a:rPr>
              <a:t>. </a:t>
            </a:r>
            <a:endParaRPr lang="fr-FR" sz="3200" b="1" dirty="0">
              <a:solidFill>
                <a:srgbClr val="FF0000"/>
              </a:solidFill>
            </a:endParaRPr>
          </a:p>
          <a:p>
            <a:pPr algn="ctr"/>
            <a:r>
              <a:rPr lang="fr-FR" sz="3200" b="1" dirty="0">
                <a:solidFill>
                  <a:srgbClr val="0045AE"/>
                </a:solidFill>
              </a:rPr>
              <a:t>Coordination d’une réponse régionale à un appel à manifestation d’intérêt (AMI) national pour le financement de conseillers territoriaux en transition énergétique et écologique (CTEES)</a:t>
            </a:r>
          </a:p>
          <a:p>
            <a:pPr algn="ctr"/>
            <a:endParaRPr lang="fr-FR" sz="3200" b="1" dirty="0">
              <a:solidFill>
                <a:srgbClr val="0045AE"/>
              </a:solidFill>
            </a:endParaRPr>
          </a:p>
          <a:p>
            <a:pPr algn="ctr"/>
            <a:r>
              <a:rPr lang="fr-FR" sz="3200" b="1" dirty="0">
                <a:solidFill>
                  <a:srgbClr val="0045AE"/>
                </a:solidFill>
              </a:rPr>
              <a:t>Contribution à l’élaboration d’un AMI régional pour le financement d’investissements propres à accélérer la transition énergétique</a:t>
            </a:r>
          </a:p>
          <a:p>
            <a:pPr algn="ctr"/>
            <a:endParaRPr lang="fr-FR" sz="3200" b="1" dirty="0">
              <a:solidFill>
                <a:srgbClr val="FF0000"/>
              </a:solidFill>
            </a:endParaRPr>
          </a:p>
          <a:p>
            <a:pPr algn="ctr"/>
            <a:r>
              <a:rPr lang="fr-FR" sz="3200" b="1" dirty="0">
                <a:solidFill>
                  <a:srgbClr val="0045AE"/>
                </a:solidFill>
              </a:rPr>
              <a:t>Formation des sites publics  pilotes d’innovation au  </a:t>
            </a:r>
            <a:r>
              <a:rPr lang="fr-FR" sz="3200" b="1" i="1" dirty="0">
                <a:solidFill>
                  <a:srgbClr val="0045AE"/>
                </a:solidFill>
              </a:rPr>
              <a:t>design </a:t>
            </a:r>
            <a:r>
              <a:rPr lang="fr-FR" sz="3200" b="1" i="1" dirty="0" err="1">
                <a:solidFill>
                  <a:srgbClr val="0045AE"/>
                </a:solidFill>
              </a:rPr>
              <a:t>thinking</a:t>
            </a:r>
            <a:endParaRPr lang="fr-FR" sz="3200" b="1" dirty="0">
              <a:solidFill>
                <a:srgbClr val="0045AE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6FEFC61-4D8F-4CA5-864D-9A4255E3A562}"/>
              </a:ext>
            </a:extLst>
          </p:cNvPr>
          <p:cNvSpPr txBox="1"/>
          <p:nvPr/>
        </p:nvSpPr>
        <p:spPr>
          <a:xfrm>
            <a:off x="17010913" y="25852318"/>
            <a:ext cx="524821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5400" b="1" dirty="0">
                <a:solidFill>
                  <a:srgbClr val="0045AE"/>
                </a:solidFill>
              </a:rPr>
              <a:t>3</a:t>
            </a:r>
            <a:r>
              <a:rPr lang="fr-FR" sz="3200" b="1" dirty="0">
                <a:solidFill>
                  <a:srgbClr val="0045AE"/>
                </a:solidFill>
              </a:rPr>
              <a:t>.</a:t>
            </a:r>
          </a:p>
          <a:p>
            <a:pPr algn="ctr"/>
            <a:r>
              <a:rPr lang="fr-FR" sz="3200" b="1" dirty="0">
                <a:solidFill>
                  <a:srgbClr val="0045AE"/>
                </a:solidFill>
              </a:rPr>
              <a:t>Plusieurs parties prenantes contribuent à ce projet aux côtés de la FHF PACA : </a:t>
            </a:r>
          </a:p>
          <a:p>
            <a:pPr algn="ctr"/>
            <a:endParaRPr lang="fr-FR" sz="3200" b="1" dirty="0">
              <a:solidFill>
                <a:srgbClr val="0045AE"/>
              </a:solidFill>
            </a:endParaRPr>
          </a:p>
          <a:p>
            <a:pPr algn="ctr"/>
            <a:r>
              <a:rPr lang="fr-FR" sz="3200" b="1" dirty="0">
                <a:solidFill>
                  <a:srgbClr val="0045AE"/>
                </a:solidFill>
              </a:rPr>
              <a:t> ANAP, Région Sud, établissements adhérents, CTEES, ARS PACA, ADEME, ANFH,  CIUS…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BC3382B-4AB7-4889-A7E4-F5C21E760497}"/>
              </a:ext>
            </a:extLst>
          </p:cNvPr>
          <p:cNvSpPr txBox="1"/>
          <p:nvPr/>
        </p:nvSpPr>
        <p:spPr>
          <a:xfrm>
            <a:off x="9990144" y="26220474"/>
            <a:ext cx="485235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5400" b="1" dirty="0">
                <a:solidFill>
                  <a:srgbClr val="0045AE"/>
                </a:solidFill>
              </a:rPr>
              <a:t>4</a:t>
            </a:r>
            <a:r>
              <a:rPr lang="fr-FR" sz="3200" b="1" dirty="0">
                <a:solidFill>
                  <a:srgbClr val="0045AE"/>
                </a:solidFill>
              </a:rPr>
              <a:t>. </a:t>
            </a:r>
          </a:p>
          <a:p>
            <a:pPr algn="ctr"/>
            <a:r>
              <a:rPr lang="fr-FR" sz="3200" b="1" dirty="0">
                <a:solidFill>
                  <a:srgbClr val="0045AE"/>
                </a:solidFill>
              </a:rPr>
              <a:t>1 à 2 CTEES  par département : avec une assise soit GHT, soit médico-sociale, soit mixte</a:t>
            </a:r>
          </a:p>
          <a:p>
            <a:pPr algn="ctr"/>
            <a:r>
              <a:rPr lang="fr-FR" sz="3200" b="1" dirty="0">
                <a:solidFill>
                  <a:srgbClr val="0045AE"/>
                </a:solidFill>
              </a:rPr>
              <a:t> </a:t>
            </a:r>
          </a:p>
          <a:p>
            <a:pPr algn="ctr"/>
            <a:r>
              <a:rPr lang="fr-FR" sz="3200" b="1" dirty="0">
                <a:solidFill>
                  <a:srgbClr val="0045AE"/>
                </a:solidFill>
              </a:rPr>
              <a:t>1 coordonnateur régional sous la responsabilité de la FHF PACA et l’APHM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3C35A4E-15EE-4AF7-AE92-470FB12680D6}"/>
              </a:ext>
            </a:extLst>
          </p:cNvPr>
          <p:cNvSpPr txBox="1"/>
          <p:nvPr/>
        </p:nvSpPr>
        <p:spPr>
          <a:xfrm>
            <a:off x="3679370" y="22125324"/>
            <a:ext cx="507274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5400" b="1" dirty="0">
                <a:solidFill>
                  <a:srgbClr val="0045AE"/>
                </a:solidFill>
              </a:rPr>
              <a:t>5.</a:t>
            </a:r>
          </a:p>
          <a:p>
            <a:pPr algn="ctr"/>
            <a:r>
              <a:rPr lang="fr-FR" sz="3000" b="1" dirty="0">
                <a:solidFill>
                  <a:srgbClr val="0045AE"/>
                </a:solidFill>
              </a:rPr>
              <a:t>S2 2021: réponse à l’AMI national</a:t>
            </a:r>
          </a:p>
          <a:p>
            <a:pPr algn="ctr"/>
            <a:r>
              <a:rPr lang="fr-FR" sz="3000" b="1" dirty="0">
                <a:solidFill>
                  <a:srgbClr val="0045AE"/>
                </a:solidFill>
              </a:rPr>
              <a:t>S1 2022: lancement de l’AMI Région Sud</a:t>
            </a:r>
          </a:p>
          <a:p>
            <a:pPr algn="ctr"/>
            <a:r>
              <a:rPr lang="fr-FR" sz="3000" b="1" dirty="0">
                <a:solidFill>
                  <a:srgbClr val="0045AE"/>
                </a:solidFill>
              </a:rPr>
              <a:t>S1 2022 : obtention des crédits</a:t>
            </a:r>
          </a:p>
          <a:p>
            <a:pPr algn="ctr"/>
            <a:r>
              <a:rPr lang="fr-FR" sz="3000" b="1" dirty="0">
                <a:solidFill>
                  <a:srgbClr val="0045AE"/>
                </a:solidFill>
              </a:rPr>
              <a:t>S2 2022 : recrutement des CTEES</a:t>
            </a:r>
          </a:p>
          <a:p>
            <a:pPr algn="ctr"/>
            <a:r>
              <a:rPr lang="fr-FR" sz="3000" b="1" dirty="0">
                <a:solidFill>
                  <a:srgbClr val="0045AE"/>
                </a:solidFill>
              </a:rPr>
              <a:t>S2 2022-S1 2023 : formation en design </a:t>
            </a:r>
            <a:r>
              <a:rPr lang="fr-FR" sz="3000" b="1" dirty="0" err="1">
                <a:solidFill>
                  <a:srgbClr val="0045AE"/>
                </a:solidFill>
              </a:rPr>
              <a:t>thinking</a:t>
            </a:r>
            <a:r>
              <a:rPr lang="fr-FR" sz="3000" b="1" dirty="0">
                <a:solidFill>
                  <a:srgbClr val="0045AE"/>
                </a:solidFill>
              </a:rPr>
              <a:t>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7713E44-2D7D-48E9-845C-A1B0EEDADC6D}"/>
              </a:ext>
            </a:extLst>
          </p:cNvPr>
          <p:cNvSpPr txBox="1"/>
          <p:nvPr/>
        </p:nvSpPr>
        <p:spPr>
          <a:xfrm>
            <a:off x="3222165" y="33576334"/>
            <a:ext cx="103786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fr-FR" sz="2000" b="1" dirty="0">
                <a:solidFill>
                  <a:srgbClr val="0045AE"/>
                </a:solidFill>
              </a:rPr>
              <a:t>Une implication au long court de la FHF PACA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fr-FR" sz="2000" b="1" dirty="0">
                <a:solidFill>
                  <a:srgbClr val="0045AE"/>
                </a:solidFill>
              </a:rPr>
              <a:t>Des acteurs sensibilisés et fédérés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fr-FR" sz="2000" b="1" dirty="0">
                <a:solidFill>
                  <a:srgbClr val="0045AE"/>
                </a:solidFill>
              </a:rPr>
              <a:t>Une communication ciblée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fr-FR" sz="2000" b="1" dirty="0">
                <a:solidFill>
                  <a:srgbClr val="0045AE"/>
                </a:solidFill>
              </a:rPr>
              <a:t>Une mobilisation fortes des équipes dirigeantes et des acteurs de terrain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fr-FR" sz="2000" b="1" dirty="0">
                <a:solidFill>
                  <a:srgbClr val="0045AE"/>
                </a:solidFill>
              </a:rPr>
              <a:t>Le soutien et l’appui des partenaires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fr-FR" sz="2000" b="1" dirty="0">
                <a:solidFill>
                  <a:srgbClr val="0045AE"/>
                </a:solidFill>
              </a:rPr>
              <a:t>Le financement public national et régional à hauteur des enjeux : RH et investissements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63E8381-4499-41B3-8E25-4E1C731FAC36}"/>
              </a:ext>
            </a:extLst>
          </p:cNvPr>
          <p:cNvSpPr txBox="1"/>
          <p:nvPr/>
        </p:nvSpPr>
        <p:spPr>
          <a:xfrm>
            <a:off x="3157845" y="38835631"/>
            <a:ext cx="10736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0" i="0" u="none" strike="noStrike" dirty="0">
                <a:solidFill>
                  <a:schemeClr val="bg1"/>
                </a:solidFill>
                <a:effectLst/>
              </a:rPr>
              <a:t>secretariat.fhf-paca@ap-hm.fr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97326EF-23B1-47A0-AF69-C46C3A462AC5}"/>
              </a:ext>
            </a:extLst>
          </p:cNvPr>
          <p:cNvSpPr txBox="1"/>
          <p:nvPr/>
        </p:nvSpPr>
        <p:spPr>
          <a:xfrm>
            <a:off x="3043084" y="40882148"/>
            <a:ext cx="10736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0" i="0" u="none" strike="noStrike" dirty="0">
                <a:solidFill>
                  <a:schemeClr val="bg1"/>
                </a:solidFill>
                <a:effectLst/>
              </a:rPr>
              <a:t>https://fhf-paca.fr/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FF90CCC-9F00-417E-8BC8-AE02C1B62DEC}"/>
              </a:ext>
            </a:extLst>
          </p:cNvPr>
          <p:cNvSpPr txBox="1"/>
          <p:nvPr/>
        </p:nvSpPr>
        <p:spPr>
          <a:xfrm>
            <a:off x="17609576" y="38225849"/>
            <a:ext cx="3746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Transition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7D2E490-F097-49A3-9915-AA931ED12C7E}"/>
              </a:ext>
            </a:extLst>
          </p:cNvPr>
          <p:cNvSpPr txBox="1"/>
          <p:nvPr/>
        </p:nvSpPr>
        <p:spPr>
          <a:xfrm>
            <a:off x="20825871" y="38223879"/>
            <a:ext cx="3746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Energies renouvelables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10EB67F-C4C3-4E89-A590-A62A563FE39B}"/>
              </a:ext>
            </a:extLst>
          </p:cNvPr>
          <p:cNvSpPr txBox="1"/>
          <p:nvPr/>
        </p:nvSpPr>
        <p:spPr>
          <a:xfrm>
            <a:off x="25443641" y="38195358"/>
            <a:ext cx="3746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Ecologie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E4905A12-5B58-412D-AFA5-025DDACB51D3}"/>
              </a:ext>
            </a:extLst>
          </p:cNvPr>
          <p:cNvSpPr txBox="1"/>
          <p:nvPr/>
        </p:nvSpPr>
        <p:spPr>
          <a:xfrm>
            <a:off x="19046068" y="38987117"/>
            <a:ext cx="3746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Santé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C94FB090-55F8-4B2B-9E96-504349A56B98}"/>
              </a:ext>
            </a:extLst>
          </p:cNvPr>
          <p:cNvSpPr txBox="1"/>
          <p:nvPr/>
        </p:nvSpPr>
        <p:spPr>
          <a:xfrm>
            <a:off x="22467201" y="39109839"/>
            <a:ext cx="3746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Réseau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3E9370B9-993F-4D3F-A056-618344AE932B}"/>
              </a:ext>
            </a:extLst>
          </p:cNvPr>
          <p:cNvSpPr txBox="1"/>
          <p:nvPr/>
        </p:nvSpPr>
        <p:spPr>
          <a:xfrm>
            <a:off x="17609575" y="40759037"/>
            <a:ext cx="4896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0" i="0" u="none" strike="noStrike" dirty="0">
                <a:solidFill>
                  <a:schemeClr val="bg1"/>
                </a:solidFill>
                <a:effectLst/>
              </a:rPr>
              <a:t>Lien pour en savoir +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259C0EC-13F3-49C8-B32A-9620F67B971C}"/>
              </a:ext>
            </a:extLst>
          </p:cNvPr>
          <p:cNvSpPr txBox="1"/>
          <p:nvPr/>
        </p:nvSpPr>
        <p:spPr>
          <a:xfrm>
            <a:off x="17315996" y="33204317"/>
            <a:ext cx="10736825" cy="3835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45AE"/>
                </a:solidFill>
              </a:rPr>
              <a:t>OBTENUS</a:t>
            </a:r>
          </a:p>
          <a:p>
            <a:endParaRPr lang="fr-FR" sz="1600" b="1" dirty="0">
              <a:solidFill>
                <a:srgbClr val="0045AE"/>
              </a:solidFill>
            </a:endParaRPr>
          </a:p>
          <a:p>
            <a:r>
              <a:rPr lang="fr-FR" sz="1600" b="1" dirty="0">
                <a:solidFill>
                  <a:srgbClr val="0045AE"/>
                </a:solidFill>
              </a:rPr>
              <a:t>- Financement à 100% de 10 CTEES et 1 coordinateur pour 3 ans</a:t>
            </a:r>
          </a:p>
          <a:p>
            <a:r>
              <a:rPr lang="fr-FR" sz="1600" b="1" dirty="0">
                <a:solidFill>
                  <a:srgbClr val="0045AE"/>
                </a:solidFill>
              </a:rPr>
              <a:t>- Financement Région Sud : enveloppe régionale d’investissement prochainement répartie entre les lauréats de l’AMI Région Sud</a:t>
            </a:r>
          </a:p>
          <a:p>
            <a:r>
              <a:rPr lang="fr-FR" sz="1600" b="1" dirty="0">
                <a:solidFill>
                  <a:srgbClr val="0045AE"/>
                </a:solidFill>
              </a:rPr>
              <a:t>- Financement ADEME : mobilisation des dispositifs comme le fond de chaleur</a:t>
            </a:r>
          </a:p>
          <a:p>
            <a:r>
              <a:rPr lang="fr-FR" sz="1600" b="1" dirty="0">
                <a:solidFill>
                  <a:srgbClr val="0045AE"/>
                </a:solidFill>
              </a:rPr>
              <a:t>- Référents développement durable identifiés dans la majorité des établissements</a:t>
            </a:r>
          </a:p>
          <a:p>
            <a:endParaRPr lang="fr-FR" sz="1600" b="1" dirty="0">
              <a:solidFill>
                <a:srgbClr val="0045AE"/>
              </a:solidFill>
            </a:endParaRPr>
          </a:p>
          <a:p>
            <a:r>
              <a:rPr lang="fr-FR" sz="1600" b="1" dirty="0">
                <a:solidFill>
                  <a:srgbClr val="0045AE"/>
                </a:solidFill>
              </a:rPr>
              <a:t>ATTENDUS  à moyen terme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fr-FR" sz="1600" b="1" dirty="0">
                <a:solidFill>
                  <a:srgbClr val="0045AE"/>
                </a:solidFill>
              </a:rPr>
              <a:t>Des économies d’exploitation / Moins de consommation énergétique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fr-FR" sz="1600" b="1" dirty="0">
                <a:solidFill>
                  <a:srgbClr val="0045AE"/>
                </a:solidFill>
              </a:rPr>
              <a:t>Un impact en terme de recrutement et de fidélisation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fr-FR" sz="1600" b="1" dirty="0">
                <a:solidFill>
                  <a:srgbClr val="0045AE"/>
                </a:solidFill>
              </a:rPr>
              <a:t>La culture du développement durable partout et pour tous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endParaRPr lang="fr-FR" sz="1600" b="1" dirty="0">
              <a:solidFill>
                <a:srgbClr val="0045AE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F740387-0D7B-83D3-9BD8-C17933D568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9113" y="1126534"/>
            <a:ext cx="8114889" cy="3198895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BD5776E5-4591-4945-B034-C01DE88B2508}"/>
              </a:ext>
            </a:extLst>
          </p:cNvPr>
          <p:cNvSpPr txBox="1"/>
          <p:nvPr/>
        </p:nvSpPr>
        <p:spPr>
          <a:xfrm>
            <a:off x="10017531" y="3865651"/>
            <a:ext cx="13604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0045AE"/>
                </a:solidFill>
                <a:latin typeface="Arial Black" panose="020B0A04020102020204" pitchFamily="34" charset="0"/>
              </a:rPr>
              <a:t>FÉDÉRATION HOSPITALIÈRE DE FRANCE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CFF90CCC-9F00-417E-8BC8-AE02C1B62DEC}"/>
              </a:ext>
            </a:extLst>
          </p:cNvPr>
          <p:cNvSpPr txBox="1"/>
          <p:nvPr/>
        </p:nvSpPr>
        <p:spPr>
          <a:xfrm>
            <a:off x="11793797" y="38211652"/>
            <a:ext cx="3746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Hôpitaux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FF90CCC-9F00-417E-8BC8-AE02C1B62DEC}"/>
              </a:ext>
            </a:extLst>
          </p:cNvPr>
          <p:cNvSpPr txBox="1"/>
          <p:nvPr/>
        </p:nvSpPr>
        <p:spPr>
          <a:xfrm>
            <a:off x="11948652" y="40235817"/>
            <a:ext cx="3746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Ehpad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CFF90CCC-9F00-417E-8BC8-AE02C1B62DEC}"/>
              </a:ext>
            </a:extLst>
          </p:cNvPr>
          <p:cNvSpPr txBox="1"/>
          <p:nvPr/>
        </p:nvSpPr>
        <p:spPr>
          <a:xfrm>
            <a:off x="26070511" y="39207048"/>
            <a:ext cx="3746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ESMS</a:t>
            </a:r>
          </a:p>
        </p:txBody>
      </p:sp>
    </p:spTree>
    <p:extLst>
      <p:ext uri="{BB962C8B-B14F-4D97-AF65-F5344CB8AC3E}">
        <p14:creationId xmlns:p14="http://schemas.microsoft.com/office/powerpoint/2010/main" val="3913557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412</Words>
  <Application>Microsoft Office PowerPoint</Application>
  <PresentationFormat>Personnalisé</PresentationFormat>
  <Paragraphs>59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Modern No. 20</vt:lpstr>
      <vt:lpstr>Thème Office</vt:lpstr>
      <vt:lpstr>Conception personnalisée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 GARIBBO</dc:creator>
  <cp:lastModifiedBy>Laura Rct</cp:lastModifiedBy>
  <cp:revision>25</cp:revision>
  <dcterms:created xsi:type="dcterms:W3CDTF">2022-08-14T15:11:46Z</dcterms:created>
  <dcterms:modified xsi:type="dcterms:W3CDTF">2022-09-15T14:22:22Z</dcterms:modified>
</cp:coreProperties>
</file>